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5" r:id="rId3"/>
    <p:sldId id="256" r:id="rId4"/>
    <p:sldId id="266" r:id="rId5"/>
    <p:sldId id="257" r:id="rId6"/>
    <p:sldId id="258" r:id="rId7"/>
    <p:sldId id="262" r:id="rId8"/>
    <p:sldId id="263" r:id="rId9"/>
    <p:sldId id="264" r:id="rId10"/>
    <p:sldId id="260" r:id="rId11"/>
    <p:sldId id="267" r:id="rId12"/>
    <p:sldId id="269" r:id="rId13"/>
    <p:sldId id="268" r:id="rId14"/>
    <p:sldId id="270" r:id="rId15"/>
    <p:sldId id="272" r:id="rId16"/>
    <p:sldId id="271" r:id="rId17"/>
    <p:sldId id="26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D63000-8373-418C-8FD8-B5E219F3DC8A}" type="doc">
      <dgm:prSet loTypeId="urn:microsoft.com/office/officeart/2005/8/layout/bList2#1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7BDD63-1C09-4AC9-AC7C-6B51BA2548A8}">
      <dgm:prSet custT="1"/>
      <dgm:spPr/>
      <dgm:t>
        <a:bodyPr/>
        <a:lstStyle/>
        <a:p>
          <a:pPr algn="ctr"/>
          <a:r>
            <a:rPr lang="ru-RU" sz="4000" b="1" dirty="0" err="1" smtClean="0">
              <a:latin typeface="Times New Roman" pitchFamily="18" charset="0"/>
              <a:cs typeface="Times New Roman" pitchFamily="18" charset="0"/>
            </a:rPr>
            <a:t>Қалыпты</a:t>
          </a:r>
          <a:endParaRPr lang="ru-RU" sz="4000" b="1" dirty="0">
            <a:latin typeface="Times New Roman" pitchFamily="18" charset="0"/>
            <a:cs typeface="Times New Roman" pitchFamily="18" charset="0"/>
          </a:endParaRPr>
        </a:p>
      </dgm:t>
    </dgm:pt>
    <dgm:pt modelId="{3E2E3BC4-A09C-4642-BFC9-38FF541659AB}" type="parTrans" cxnId="{97858D67-9BDD-48CD-A587-C01B319FBED0}">
      <dgm:prSet/>
      <dgm:spPr/>
      <dgm:t>
        <a:bodyPr/>
        <a:lstStyle/>
        <a:p>
          <a:endParaRPr lang="ru-RU"/>
        </a:p>
      </dgm:t>
    </dgm:pt>
    <dgm:pt modelId="{A9D20467-3C0B-4F02-BD01-FC6A69504921}" type="sibTrans" cxnId="{97858D67-9BDD-48CD-A587-C01B319FBED0}">
      <dgm:prSet/>
      <dgm:spPr/>
      <dgm:t>
        <a:bodyPr/>
        <a:lstStyle/>
        <a:p>
          <a:endParaRPr lang="ru-RU"/>
        </a:p>
      </dgm:t>
    </dgm:pt>
    <dgm:pt modelId="{A297B1B3-7204-4B60-8AC2-28BE0ECCCCEE}">
      <dgm:prSet custT="1"/>
      <dgm:spPr/>
      <dgm:t>
        <a:bodyPr/>
        <a:lstStyle/>
        <a:p>
          <a:r>
            <a:rPr lang="ru-RU" sz="4000" b="1" smtClean="0">
              <a:latin typeface="Times New Roman" pitchFamily="18" charset="0"/>
              <a:cs typeface="Times New Roman" pitchFamily="18" charset="0"/>
            </a:rPr>
            <a:t>Физиололо-гиялы</a:t>
          </a:r>
          <a:r>
            <a:rPr lang="kk-KZ" sz="4000" b="1" smtClean="0">
              <a:latin typeface="Times New Roman" pitchFamily="18" charset="0"/>
              <a:cs typeface="Times New Roman" pitchFamily="18" charset="0"/>
            </a:rPr>
            <a:t>қ</a:t>
          </a:r>
          <a:r>
            <a:rPr lang="ru-RU" sz="4000" b="1" smtClean="0">
              <a:latin typeface="Times New Roman" pitchFamily="18" charset="0"/>
              <a:cs typeface="Times New Roman" pitchFamily="18" charset="0"/>
            </a:rPr>
            <a:t> </a:t>
          </a:r>
          <a:endParaRPr lang="ru-RU" sz="4000" b="1" dirty="0">
            <a:latin typeface="Times New Roman" pitchFamily="18" charset="0"/>
            <a:cs typeface="Times New Roman" pitchFamily="18" charset="0"/>
          </a:endParaRPr>
        </a:p>
      </dgm:t>
    </dgm:pt>
    <dgm:pt modelId="{92B0CFA4-6E1F-45F9-AD26-C7606B77B4D8}" type="parTrans" cxnId="{22E0302A-D43A-4D72-8785-A6C8196AD6E4}">
      <dgm:prSet/>
      <dgm:spPr/>
      <dgm:t>
        <a:bodyPr/>
        <a:lstStyle/>
        <a:p>
          <a:endParaRPr lang="ru-RU"/>
        </a:p>
      </dgm:t>
    </dgm:pt>
    <dgm:pt modelId="{14DA6C24-D08E-414E-B463-146152E6BBB0}" type="sibTrans" cxnId="{22E0302A-D43A-4D72-8785-A6C8196AD6E4}">
      <dgm:prSet/>
      <dgm:spPr/>
      <dgm:t>
        <a:bodyPr/>
        <a:lstStyle/>
        <a:p>
          <a:endParaRPr lang="ru-RU"/>
        </a:p>
      </dgm:t>
    </dgm:pt>
    <dgm:pt modelId="{2E6B5A9B-693E-46E1-B512-CBDA1EC7E962}">
      <dgm:prSet custT="1"/>
      <dgm:spPr/>
      <dgm:t>
        <a:bodyPr/>
        <a:lstStyle/>
        <a:p>
          <a:r>
            <a:rPr lang="ru-RU" sz="3200" dirty="0" err="1" smtClean="0">
              <a:latin typeface="Times New Roman" pitchFamily="18" charset="0"/>
              <a:cs typeface="Times New Roman" pitchFamily="18" charset="0"/>
            </a:rPr>
            <a:t>адам</a:t>
          </a: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dirty="0" err="1" smtClean="0">
              <a:latin typeface="Times New Roman" pitchFamily="18" charset="0"/>
              <a:cs typeface="Times New Roman" pitchFamily="18" charset="0"/>
            </a:rPr>
            <a:t>егде</a:t>
          </a: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dirty="0" err="1" smtClean="0">
              <a:latin typeface="Times New Roman" pitchFamily="18" charset="0"/>
              <a:cs typeface="Times New Roman" pitchFamily="18" charset="0"/>
            </a:rPr>
            <a:t>тартқан жасқа келседе,денсаулығы жақсы, ширақ,өзін-өзі күтіп, айналасына</a:t>
          </a: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 </a:t>
          </a:r>
          <a:r>
            <a:rPr lang="ru-RU" sz="3200" dirty="0" err="1" smtClean="0">
              <a:latin typeface="Times New Roman" pitchFamily="18" charset="0"/>
              <a:cs typeface="Times New Roman" pitchFamily="18" charset="0"/>
            </a:rPr>
            <a:t>назар</a:t>
          </a: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dirty="0" err="1" smtClean="0">
              <a:latin typeface="Times New Roman" pitchFamily="18" charset="0"/>
              <a:cs typeface="Times New Roman" pitchFamily="18" charset="0"/>
            </a:rPr>
            <a:t>аударып</a:t>
          </a: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dirty="0" err="1" smtClean="0">
              <a:latin typeface="Times New Roman" pitchFamily="18" charset="0"/>
              <a:cs typeface="Times New Roman" pitchFamily="18" charset="0"/>
            </a:rPr>
            <a:t>белсенділік</a:t>
          </a: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dirty="0" err="1" smtClean="0">
              <a:latin typeface="Times New Roman" pitchFamily="18" charset="0"/>
              <a:cs typeface="Times New Roman" pitchFamily="18" charset="0"/>
            </a:rPr>
            <a:t>көрсете алатын</a:t>
          </a: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dirty="0" err="1" smtClean="0">
              <a:latin typeface="Times New Roman" pitchFamily="18" charset="0"/>
              <a:cs typeface="Times New Roman" pitchFamily="18" charset="0"/>
            </a:rPr>
            <a:t>жағдайда болуы</a:t>
          </a: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8A37B6F4-6155-4379-A966-636CCC6F36AA}" type="parTrans" cxnId="{CC032A08-424B-4042-9F62-181FBB249D9E}">
      <dgm:prSet/>
      <dgm:spPr/>
      <dgm:t>
        <a:bodyPr/>
        <a:lstStyle/>
        <a:p>
          <a:endParaRPr lang="ru-RU"/>
        </a:p>
      </dgm:t>
    </dgm:pt>
    <dgm:pt modelId="{3E84AD31-B1D3-4235-848A-6949FE5D0689}" type="sibTrans" cxnId="{CC032A08-424B-4042-9F62-181FBB249D9E}">
      <dgm:prSet/>
      <dgm:spPr/>
      <dgm:t>
        <a:bodyPr/>
        <a:lstStyle/>
        <a:p>
          <a:endParaRPr lang="ru-RU"/>
        </a:p>
      </dgm:t>
    </dgm:pt>
    <dgm:pt modelId="{4BBA5B1A-D79D-47D5-A8F1-1B5028613A63}">
      <dgm:prSet/>
      <dgm:spPr/>
      <dgm:t>
        <a:bodyPr/>
        <a:lstStyle/>
        <a:p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қартаюда кәріліктің белгілері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мезгілінен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бұрын байқалады.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Бұған адамның созылмалы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аурумен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ауыруы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немесе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қоршаған ортаның жағымсыз әсері себеп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болады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FA9AEE4-4FDD-4C6A-A1B9-2C41080DA855}" type="parTrans" cxnId="{C2B7F3E7-F1F6-44CD-8BC1-A7C33C18D6DC}">
      <dgm:prSet/>
      <dgm:spPr/>
      <dgm:t>
        <a:bodyPr/>
        <a:lstStyle/>
        <a:p>
          <a:endParaRPr lang="ru-RU"/>
        </a:p>
      </dgm:t>
    </dgm:pt>
    <dgm:pt modelId="{C6C3E5FF-2F2E-4C33-A417-3D6E00C4D1F7}" type="sibTrans" cxnId="{C2B7F3E7-F1F6-44CD-8BC1-A7C33C18D6DC}">
      <dgm:prSet/>
      <dgm:spPr/>
      <dgm:t>
        <a:bodyPr/>
        <a:lstStyle/>
        <a:p>
          <a:endParaRPr lang="ru-RU"/>
        </a:p>
      </dgm:t>
    </dgm:pt>
    <dgm:pt modelId="{4EA246C2-253B-44AC-BD11-F9794E99E783}" type="pres">
      <dgm:prSet presAssocID="{7AD63000-8373-418C-8FD8-B5E219F3DC8A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C64DEF-A596-4C54-AD66-30FDD5216E31}" type="pres">
      <dgm:prSet presAssocID="{A297B1B3-7204-4B60-8AC2-28BE0ECCCCEE}" presName="compNode" presStyleCnt="0"/>
      <dgm:spPr/>
    </dgm:pt>
    <dgm:pt modelId="{28E34B31-3353-4252-9D9C-6F18C6707005}" type="pres">
      <dgm:prSet presAssocID="{A297B1B3-7204-4B60-8AC2-28BE0ECCCCEE}" presName="childRect" presStyleLbl="bgAcc1" presStyleIdx="0" presStyleCnt="2" custScaleX="121229" custScaleY="1932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D1AFE5-001C-45ED-9A1F-48A6F1ECB175}" type="pres">
      <dgm:prSet presAssocID="{A297B1B3-7204-4B60-8AC2-28BE0ECCCCE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E6F12D-0509-4121-BDC5-D69977063665}" type="pres">
      <dgm:prSet presAssocID="{A297B1B3-7204-4B60-8AC2-28BE0ECCCCEE}" presName="parentRect" presStyleLbl="alignNode1" presStyleIdx="0" presStyleCnt="2" custScaleX="121741" custLinFactY="25334" custLinFactNeighborX="-140" custLinFactNeighborY="100000"/>
      <dgm:spPr/>
      <dgm:t>
        <a:bodyPr/>
        <a:lstStyle/>
        <a:p>
          <a:endParaRPr lang="ru-RU"/>
        </a:p>
      </dgm:t>
    </dgm:pt>
    <dgm:pt modelId="{C03B5828-2DBD-4FF5-9EEC-19158FEFD801}" type="pres">
      <dgm:prSet presAssocID="{A297B1B3-7204-4B60-8AC2-28BE0ECCCCEE}" presName="adorn" presStyleLbl="fgAccFollowNode1" presStyleIdx="0" presStyleCnt="2" custScaleX="173841" custScaleY="138600" custLinFactNeighborX="9928" custLinFactNeighborY="1667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933C282-5F60-4B62-90A6-429CF06F7A63}" type="pres">
      <dgm:prSet presAssocID="{14DA6C24-D08E-414E-B463-146152E6BBB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D372903-9DA6-48E6-B234-400B3ECBB583}" type="pres">
      <dgm:prSet presAssocID="{B77BDD63-1C09-4AC9-AC7C-6B51BA2548A8}" presName="compNode" presStyleCnt="0"/>
      <dgm:spPr/>
    </dgm:pt>
    <dgm:pt modelId="{96E61B8F-68F3-4BCB-84C6-1BC6F5BABA58}" type="pres">
      <dgm:prSet presAssocID="{B77BDD63-1C09-4AC9-AC7C-6B51BA2548A8}" presName="childRect" presStyleLbl="bgAcc1" presStyleIdx="1" presStyleCnt="2" custScaleY="173423" custLinFactNeighborX="5957" custLinFactNeighborY="-41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478997-96BF-466A-879E-3C5FB2A04F1F}" type="pres">
      <dgm:prSet presAssocID="{B77BDD63-1C09-4AC9-AC7C-6B51BA2548A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500DF0-9D5F-451B-8E7F-C80296ADBE1D}" type="pres">
      <dgm:prSet presAssocID="{B77BDD63-1C09-4AC9-AC7C-6B51BA2548A8}" presName="parentRect" presStyleLbl="alignNode1" presStyleIdx="1" presStyleCnt="2" custLinFactY="19066" custLinFactNeighborX="7998" custLinFactNeighborY="100000"/>
      <dgm:spPr/>
      <dgm:t>
        <a:bodyPr/>
        <a:lstStyle/>
        <a:p>
          <a:endParaRPr lang="ru-RU"/>
        </a:p>
      </dgm:t>
    </dgm:pt>
    <dgm:pt modelId="{0B644046-C918-4B41-87E2-F4D2A9941ED2}" type="pres">
      <dgm:prSet presAssocID="{B77BDD63-1C09-4AC9-AC7C-6B51BA2548A8}" presName="adorn" presStyleLbl="fgAccFollowNode1" presStyleIdx="1" presStyleCnt="2" custScaleX="167053" custScaleY="138425" custLinFactNeighborX="-35529" custLinFactNeighborY="-276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C2B7F3E7-F1F6-44CD-8BC1-A7C33C18D6DC}" srcId="{B77BDD63-1C09-4AC9-AC7C-6B51BA2548A8}" destId="{4BBA5B1A-D79D-47D5-A8F1-1B5028613A63}" srcOrd="0" destOrd="0" parTransId="{BFA9AEE4-4FDD-4C6A-A1B9-2C41080DA855}" sibTransId="{C6C3E5FF-2F2E-4C33-A417-3D6E00C4D1F7}"/>
    <dgm:cxn modelId="{97858D67-9BDD-48CD-A587-C01B319FBED0}" srcId="{7AD63000-8373-418C-8FD8-B5E219F3DC8A}" destId="{B77BDD63-1C09-4AC9-AC7C-6B51BA2548A8}" srcOrd="1" destOrd="0" parTransId="{3E2E3BC4-A09C-4642-BFC9-38FF541659AB}" sibTransId="{A9D20467-3C0B-4F02-BD01-FC6A69504921}"/>
    <dgm:cxn modelId="{32DC4818-4ECC-4855-99F0-C3BC61F4C647}" type="presOf" srcId="{7AD63000-8373-418C-8FD8-B5E219F3DC8A}" destId="{4EA246C2-253B-44AC-BD11-F9794E99E783}" srcOrd="0" destOrd="0" presId="urn:microsoft.com/office/officeart/2005/8/layout/bList2#1"/>
    <dgm:cxn modelId="{00C4B238-9EC5-44A8-A0AF-73CCEE52B378}" type="presOf" srcId="{B77BDD63-1C09-4AC9-AC7C-6B51BA2548A8}" destId="{B5500DF0-9D5F-451B-8E7F-C80296ADBE1D}" srcOrd="1" destOrd="0" presId="urn:microsoft.com/office/officeart/2005/8/layout/bList2#1"/>
    <dgm:cxn modelId="{4DBFBA00-8C94-4661-9D0B-4D230471D739}" type="presOf" srcId="{14DA6C24-D08E-414E-B463-146152E6BBB0}" destId="{B933C282-5F60-4B62-90A6-429CF06F7A63}" srcOrd="0" destOrd="0" presId="urn:microsoft.com/office/officeart/2005/8/layout/bList2#1"/>
    <dgm:cxn modelId="{CC032A08-424B-4042-9F62-181FBB249D9E}" srcId="{A297B1B3-7204-4B60-8AC2-28BE0ECCCCEE}" destId="{2E6B5A9B-693E-46E1-B512-CBDA1EC7E962}" srcOrd="0" destOrd="0" parTransId="{8A37B6F4-6155-4379-A966-636CCC6F36AA}" sibTransId="{3E84AD31-B1D3-4235-848A-6949FE5D0689}"/>
    <dgm:cxn modelId="{150740E4-818C-4A3E-93F5-71C7D9F2257B}" type="presOf" srcId="{A297B1B3-7204-4B60-8AC2-28BE0ECCCCEE}" destId="{B5D1AFE5-001C-45ED-9A1F-48A6F1ECB175}" srcOrd="0" destOrd="0" presId="urn:microsoft.com/office/officeart/2005/8/layout/bList2#1"/>
    <dgm:cxn modelId="{22E0302A-D43A-4D72-8785-A6C8196AD6E4}" srcId="{7AD63000-8373-418C-8FD8-B5E219F3DC8A}" destId="{A297B1B3-7204-4B60-8AC2-28BE0ECCCCEE}" srcOrd="0" destOrd="0" parTransId="{92B0CFA4-6E1F-45F9-AD26-C7606B77B4D8}" sibTransId="{14DA6C24-D08E-414E-B463-146152E6BBB0}"/>
    <dgm:cxn modelId="{9AB6C48D-F144-43CD-885E-7FE054ECA539}" type="presOf" srcId="{B77BDD63-1C09-4AC9-AC7C-6B51BA2548A8}" destId="{11478997-96BF-466A-879E-3C5FB2A04F1F}" srcOrd="0" destOrd="0" presId="urn:microsoft.com/office/officeart/2005/8/layout/bList2#1"/>
    <dgm:cxn modelId="{D7EA4529-024A-4F2E-8EB0-429366C3C7F4}" type="presOf" srcId="{2E6B5A9B-693E-46E1-B512-CBDA1EC7E962}" destId="{28E34B31-3353-4252-9D9C-6F18C6707005}" srcOrd="0" destOrd="0" presId="urn:microsoft.com/office/officeart/2005/8/layout/bList2#1"/>
    <dgm:cxn modelId="{459F4D69-425A-4A33-A9D6-B0BEDA7C70DF}" type="presOf" srcId="{4BBA5B1A-D79D-47D5-A8F1-1B5028613A63}" destId="{96E61B8F-68F3-4BCB-84C6-1BC6F5BABA58}" srcOrd="0" destOrd="0" presId="urn:microsoft.com/office/officeart/2005/8/layout/bList2#1"/>
    <dgm:cxn modelId="{78D38C78-32A0-40B0-AF62-575319AACA59}" type="presOf" srcId="{A297B1B3-7204-4B60-8AC2-28BE0ECCCCEE}" destId="{2AE6F12D-0509-4121-BDC5-D69977063665}" srcOrd="1" destOrd="0" presId="urn:microsoft.com/office/officeart/2005/8/layout/bList2#1"/>
    <dgm:cxn modelId="{F3D294DA-4B04-4061-8812-062D5178B0FC}" type="presParOf" srcId="{4EA246C2-253B-44AC-BD11-F9794E99E783}" destId="{14C64DEF-A596-4C54-AD66-30FDD5216E31}" srcOrd="0" destOrd="0" presId="urn:microsoft.com/office/officeart/2005/8/layout/bList2#1"/>
    <dgm:cxn modelId="{549F024F-C85F-4EC1-AB2C-F11B66E57A89}" type="presParOf" srcId="{14C64DEF-A596-4C54-AD66-30FDD5216E31}" destId="{28E34B31-3353-4252-9D9C-6F18C6707005}" srcOrd="0" destOrd="0" presId="urn:microsoft.com/office/officeart/2005/8/layout/bList2#1"/>
    <dgm:cxn modelId="{01FDDAAE-B399-46D2-AEA7-4340361D48CE}" type="presParOf" srcId="{14C64DEF-A596-4C54-AD66-30FDD5216E31}" destId="{B5D1AFE5-001C-45ED-9A1F-48A6F1ECB175}" srcOrd="1" destOrd="0" presId="urn:microsoft.com/office/officeart/2005/8/layout/bList2#1"/>
    <dgm:cxn modelId="{31A0014E-449C-4973-88DA-72027650CCA1}" type="presParOf" srcId="{14C64DEF-A596-4C54-AD66-30FDD5216E31}" destId="{2AE6F12D-0509-4121-BDC5-D69977063665}" srcOrd="2" destOrd="0" presId="urn:microsoft.com/office/officeart/2005/8/layout/bList2#1"/>
    <dgm:cxn modelId="{C4029ECB-3092-45A8-975A-1C52963D2B6E}" type="presParOf" srcId="{14C64DEF-A596-4C54-AD66-30FDD5216E31}" destId="{C03B5828-2DBD-4FF5-9EEC-19158FEFD801}" srcOrd="3" destOrd="0" presId="urn:microsoft.com/office/officeart/2005/8/layout/bList2#1"/>
    <dgm:cxn modelId="{5F79EACB-18AB-41A1-8C1B-66C8C6373B14}" type="presParOf" srcId="{4EA246C2-253B-44AC-BD11-F9794E99E783}" destId="{B933C282-5F60-4B62-90A6-429CF06F7A63}" srcOrd="1" destOrd="0" presId="urn:microsoft.com/office/officeart/2005/8/layout/bList2#1"/>
    <dgm:cxn modelId="{7C32255E-949C-459B-9027-91127C877C25}" type="presParOf" srcId="{4EA246C2-253B-44AC-BD11-F9794E99E783}" destId="{CD372903-9DA6-48E6-B234-400B3ECBB583}" srcOrd="2" destOrd="0" presId="urn:microsoft.com/office/officeart/2005/8/layout/bList2#1"/>
    <dgm:cxn modelId="{D8098B2C-28A1-48DA-AF96-06F0957060CA}" type="presParOf" srcId="{CD372903-9DA6-48E6-B234-400B3ECBB583}" destId="{96E61B8F-68F3-4BCB-84C6-1BC6F5BABA58}" srcOrd="0" destOrd="0" presId="urn:microsoft.com/office/officeart/2005/8/layout/bList2#1"/>
    <dgm:cxn modelId="{050FCDCB-A2EB-45B8-8D36-33263E958A8C}" type="presParOf" srcId="{CD372903-9DA6-48E6-B234-400B3ECBB583}" destId="{11478997-96BF-466A-879E-3C5FB2A04F1F}" srcOrd="1" destOrd="0" presId="urn:microsoft.com/office/officeart/2005/8/layout/bList2#1"/>
    <dgm:cxn modelId="{C30F367E-AB89-4CD7-B8EB-C57AF5E56C7F}" type="presParOf" srcId="{CD372903-9DA6-48E6-B234-400B3ECBB583}" destId="{B5500DF0-9D5F-451B-8E7F-C80296ADBE1D}" srcOrd="2" destOrd="0" presId="urn:microsoft.com/office/officeart/2005/8/layout/bList2#1"/>
    <dgm:cxn modelId="{47422517-351B-4AB9-AC11-5B9C4449A939}" type="presParOf" srcId="{CD372903-9DA6-48E6-B234-400B3ECBB583}" destId="{0B644046-C918-4B41-87E2-F4D2A9941ED2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488" y="78161"/>
            <a:ext cx="8326041" cy="140774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Әл-Фараби атындағы Қазақ Ұлттық Университеті</a:t>
            </a:r>
            <a:b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 және биотехнология факультеті</a:t>
            </a:r>
            <a:b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Биофизика және биомедицина кафедрасы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58" y="714356"/>
            <a:ext cx="1500198" cy="1785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57356" y="2571744"/>
            <a:ext cx="6215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85794"/>
            <a:ext cx="1793370" cy="187642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57224" y="2215582"/>
            <a:ext cx="74295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11-лекция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Қартаю. Қартаю биологиялық үрдіс ретінде.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Картинки по запросу старение организм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512" y="4122172"/>
            <a:ext cx="3643338" cy="2714644"/>
          </a:xfrm>
          <a:prstGeom prst="rect">
            <a:avLst/>
          </a:prstGeom>
          <a:noFill/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1476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Ерте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қартаюдың ең негізгі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себебі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қозғалудың азаюы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бұлшық 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жұмысының жеткіліксіздігі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(гиподинамия).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Қартаюға байланысты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организмде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алмасу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нашарлайды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сондықтан қуатты тағамдарға қажеттілік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төмендейді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Мысалы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қалада тұратын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60 – 74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жастағы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адамдардың тәуліктік энергетикалық қажеттілігі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2300 ккал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әйелдерде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2100 ккал, ал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75-тен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асқан адамдарда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бұл қажеттілік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2000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1900 ккал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шамасында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Бұл кезде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тағам құрамындағы жануар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майлары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мен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көмірсу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мөлшері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тиіс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Қартаю заңдылықтарын зерттейтін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ілім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геронтология, ал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жастары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ұлғайған адамдар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кәрі адамдардың ауруларын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зерттейтін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ілім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гериатрия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аталады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Дегенмен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көптеген гомеостаздық құбылыстар қартаю кезеңінде шұғыл түрде өзгермейді.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сияқты барлық мүшелер бірдей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өзгермейді, айталық бір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мүшенің қызметі кәрілік сатысында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төмендесе, екінші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біреулерінің қызметі керісінше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жоғарылайды, үшіншілерінің қызмет белсенділігі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айтарлықтай өзгермейді.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Мысалы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бірінші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типке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жүректің жиырылуын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гормондардың белсеңділігін, ішкі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секреция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бездерінің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қалқанша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жыныс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бездері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қызметін, көру, есту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т.б.;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екінші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типке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гипофиз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қызметін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қандағы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холестерин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деңгейін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жасушалардың гуморальдық және химиялық факторларға сезімталдығын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т.б.; </a:t>
            </a: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үшінші типке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қандағы қант деңгейін, эритроциттер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лейкоциттер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санын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гемоглобин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мөлшерін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т.б.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жатқызуға болады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35004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Академик </a:t>
            </a:r>
            <a:r>
              <a:rPr lang="ru-RU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А.А.Богомольц</a:t>
            </a: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(1922)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қартаю себептері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ағзадағы ұлпааралық қатынастардың бұзылуы деп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болжамдаған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жасушалар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үлпалардың қоректенуін қамтамасыз ететін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және реттейтін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дәнекер ұлпалардың қартаю құбылысындағы маңызы ерекше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түсінген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Қартаю құбылысының себептерін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түсіну үшін </a:t>
            </a: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И.П. Павлов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(1912)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ілімінің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маңызы зор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себебі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орталық жүйке жүйесі ағзаның барлық мүшелері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мүшелер жүйесінің қызметін реттеуші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басқарушы орталық болып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Әр түрлі тәжірибелер нәтижесінде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И.П. Павлов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жүйке күйзелісі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ұзақ уақыт жүйкенің шаршауы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ерте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қартаюды тудыратын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факторлар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екенін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анықтаған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074" name="Picture 2" descr="Картинки по запросу А.А.Богомольц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00438"/>
            <a:ext cx="3571868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Картинки по запросу И.П. Павл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500438"/>
            <a:ext cx="2857520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6357950" cy="6858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И.И.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Мечниковтың 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интоксикациялық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(улану)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теориясы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қартаю құбылысы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қана биологиялық факторға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физиологиялық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патологиялық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т.с.с.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тәуелді болмай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сияқты әлеуметтік факторларға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тәуелді болады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И.И.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Мечниковтың пайымдауынша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ағзаның өсуімен қатар әр түрлі заттардың алмасуы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мысалы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азоттың алмасуы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нәтижесінде жинақталған ыдырау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өнімдері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аммиак,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ағзаны улайды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тоқ ішекте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шіру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өнімдері көптеп жинақталады.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теория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ыдырау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өнімдері кейбір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мүшелер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үлпаларды көбірек улайды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мысалы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бауыр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жасушаларын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дәнекер ұлпа жасушалары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керісінше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көбееді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И.Й. Мечников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қартаю құбылысын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тек фагоцитоз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ілімі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негізінде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түсіндірмек болды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ішекте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шіру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құбылысын болдырмау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үшін шіріту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бактерияларының тіршілігіне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қолайсыз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жасау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сондықтан сүт өнімдерімен көбірек қоректену қажет деп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айтқан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Картинки по запросу И.И. Мечник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0"/>
            <a:ext cx="2786050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Қартаюдың қазіргі теориялары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қартаю жасушаның генетикалық аппаратының бұзылуы салдарынан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Онтогенез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барысында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нуклеопротеид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кешенінің сандық және сапалық өзгерістері байқалады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ал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тіршіліктің түпкілікті қасиеттерінің бірі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өзін-өзі жаңарту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ақуыз синтезі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сияқты құбылыстардың өзгеруіне алып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келеді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Қартаю кезінде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гистондар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мөлшері көбейеді, олардың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ДНҚ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молекуласымен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байланысы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қатая түседі,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ал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бұл көптеген гендер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гендер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кешенінің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актив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күйінен активсіз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күйіне көшуі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алып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келеді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Бүл құбылысты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Г.Д. Бердышев (1972), В.Н. Никитин (1972)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өз тәжірибелерінен байқаған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49" name="Picture 1" descr="C:\Users\Айжан\Desktop\цепочка-ДНК-74659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214290"/>
            <a:ext cx="804859" cy="1879963"/>
          </a:xfrm>
          <a:prstGeom prst="rect">
            <a:avLst/>
          </a:prstGeom>
          <a:noFill/>
        </p:spPr>
      </p:pic>
      <p:pic>
        <p:nvPicPr>
          <p:cNvPr id="2050" name="Picture 2" descr="C:\Users\Айжан\Desktop\цепочка-ДНК-74659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072462" y="4857760"/>
            <a:ext cx="766777" cy="1791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Қорытынды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Қартаю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биологиялық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процесс;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белгілі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жасқа жеткеннен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кейінгі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организмнің мүмкіншіліктерінің үдемелі төмендеуі.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Осы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мәселені зерттейтін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ғылым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«геронтология»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аталады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яғни 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термин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герон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қарт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«логос» 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ғылым деген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сөздің тоғысуынан шыққан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Қан тамырларының серпімділігі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азайып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оларда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атеросклероз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дамиды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Адамның жасы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ұлғаюына байланысты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жүрек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пен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тамырларының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жүйкелік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гуморалдық реттеулері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өзгереді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Кейбір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адамдардың қалыптан тыс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ерте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қартаюы байқалады, мұны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прогерий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атайды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“Қазақстан”: Ұлттық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энциклопедия/Бас редактор Ә.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Нысанбаев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“Қазақ энциклопедиясы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” Бас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редакциясы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1998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"Медициналық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биология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генетика"/Бас редактор С.А.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Әбилаева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Е.О.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Қуандықова- Алматы-Шымкент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2004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500042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Пайдалан</a:t>
            </a:r>
            <a:r>
              <a:rPr lang="kk-KZ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ған әдебиеттер тізімі: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Картинки по запросу геронтолог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143116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Назарларыңызға рахмет!</a:t>
            </a:r>
            <a:endParaRPr lang="ru-RU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None/>
            </a:pP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Кіріспе</a:t>
            </a:r>
          </a:p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Негізгі бөлім</a:t>
            </a:r>
          </a:p>
          <a:p>
            <a:pPr>
              <a:buFont typeface="Wingdings" pitchFamily="2" charset="2"/>
              <a:buChar char="Ø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Қартаю</a:t>
            </a:r>
          </a:p>
          <a:p>
            <a:pPr>
              <a:buFont typeface="Wingdings" pitchFamily="2" charset="2"/>
              <a:buChar char="Ø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Қартаюдың негізгі белгілері</a:t>
            </a:r>
          </a:p>
          <a:p>
            <a:pPr>
              <a:buFont typeface="Wingdings" pitchFamily="2" charset="2"/>
              <a:buChar char="Ø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Қартаюды зерттейтін ғылым саласы</a:t>
            </a:r>
          </a:p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Қорытынды</a:t>
            </a:r>
          </a:p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Пайдланған әдебиеттер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071802" y="571480"/>
            <a:ext cx="5715040" cy="56323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kk-KZ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Кіріспе</a:t>
            </a:r>
          </a:p>
          <a:p>
            <a:pPr>
              <a:buFont typeface="Wingdings" pitchFamily="2" charset="2"/>
              <a:buChar char="§"/>
            </a:pPr>
            <a:r>
              <a:rPr lang="kk-KZ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Негізгі бөлім</a:t>
            </a:r>
          </a:p>
          <a:p>
            <a:pPr>
              <a:buFont typeface="Wingdings" pitchFamily="2" charset="2"/>
              <a:buChar char="Ø"/>
            </a:pP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Қартаю</a:t>
            </a:r>
          </a:p>
          <a:p>
            <a:pPr>
              <a:buFont typeface="Wingdings" pitchFamily="2" charset="2"/>
              <a:buChar char="Ø"/>
            </a:pP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Қартаюдың негізгі белгілері</a:t>
            </a:r>
          </a:p>
          <a:p>
            <a:pPr>
              <a:buFont typeface="Wingdings" pitchFamily="2" charset="2"/>
              <a:buChar char="Ø"/>
            </a:pP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Қартаюды зерттейтін ғылым саласы</a:t>
            </a:r>
          </a:p>
          <a:p>
            <a:pPr>
              <a:buFont typeface="Wingdings" pitchFamily="2" charset="2"/>
              <a:buChar char="§"/>
            </a:pPr>
            <a:r>
              <a:rPr lang="kk-KZ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Қорытынды</a:t>
            </a:r>
          </a:p>
          <a:p>
            <a:pPr marL="742950" indent="-742950">
              <a:buFont typeface="Wingdings" pitchFamily="2" charset="2"/>
              <a:buChar char="§"/>
            </a:pPr>
            <a:r>
              <a:rPr lang="kk-KZ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Пайдаланған әдебиеттер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35719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Қартаю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 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биологиялық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процесс;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белгілі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жасқа жеткеннен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кейінгі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организмнің мүмкіншіліктерінің үдемелі төмендеуі.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Қартаю кезінде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тіннің серпімді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талшықтарының және 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мөлшерінің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азаюынан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тері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жұқарып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қатпарланып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әжім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бола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бастайды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Бұл кезде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шаш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ағарып, сирейді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көздің көруі, құлақ естуі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нашарлайды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тіс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түсе бастайды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Картинки по запросу старение челове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643314"/>
            <a:ext cx="2000264" cy="3214686"/>
          </a:xfrm>
          <a:prstGeom prst="rect">
            <a:avLst/>
          </a:prstGeom>
          <a:noFill/>
        </p:spPr>
      </p:pic>
      <p:pic>
        <p:nvPicPr>
          <p:cNvPr id="4100" name="Picture 4" descr="Картинки по запросу дедуш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43314"/>
            <a:ext cx="2500298" cy="3214686"/>
          </a:xfrm>
          <a:prstGeom prst="rect">
            <a:avLst/>
          </a:prstGeom>
          <a:noFill/>
        </p:spPr>
      </p:pic>
      <p:pic>
        <p:nvPicPr>
          <p:cNvPr id="4102" name="Picture 6" descr="Картинки по запросу дедуш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3714752"/>
            <a:ext cx="2500330" cy="3143248"/>
          </a:xfrm>
          <a:prstGeom prst="rect">
            <a:avLst/>
          </a:prstGeom>
          <a:noFill/>
        </p:spPr>
      </p:pic>
      <p:pic>
        <p:nvPicPr>
          <p:cNvPr id="4104" name="Picture 8" descr="Похожее изображени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3643315"/>
            <a:ext cx="2500298" cy="3214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000240"/>
            <a:ext cx="8786874" cy="450059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Дүние жүзінде қарт адамдардың абсолюттік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саны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күннен күнге өсіп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бара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жатқандықтан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мәселелер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 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өте тереңдеп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бара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жатыр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Осы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мәселені зерттейтін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ғылым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«геронтология»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аталады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яғни 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термин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герон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қарт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«логос» 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ғылым деген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сөздің тоғысуынан шыққан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Поль де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Кюридің айтуы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бұл терминді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алғаш рет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Илья Мечников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ойлап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тапқан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Геронтология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қартаю процесін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ғана зерттемейді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қатар қартаю кезеңіндегі адам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денсаулығын және өмір ұзақтылығына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мән береді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AutoShape 2" descr="Картинки по запросу геронтология деген 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Картинки по запросу геронтология деген 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Картинки по запросу геронтология деген 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0" name="AutoShape 8" descr="Картинки по запросу геронтология деген 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4" name="Picture 2" descr="Картинки по запросу геронтолог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928926" cy="1962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4" descr="Картинки по запросу геронтолог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0"/>
            <a:ext cx="3214710" cy="1947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8" name="Picture 6" descr="Картинки по запросу геронтолог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0"/>
            <a:ext cx="3071802" cy="200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Қартаюдың бір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көрінісі ретінде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организмде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дәнекер тіндердің өзгеруін келтіруге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Осыдан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өкпеде, бауырда,жүректе,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т.б.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ішкі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органдарда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олардың атқаратын жұмысының бұзылуына әкелетін беріштенулер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дамиды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Дәнекер тіндерінің өзгерістерінен қарттарда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жара мен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сүйек сынықтарының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бітуі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жастарға қарағанда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баяу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жүреді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Қартаю кезінде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адамның жүйке жүйесінде, ішкі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секреция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бездерінде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иммундық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жүрек-қан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тамырлар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жүйелерінде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елеулі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өзгерістер байқалады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Жүйке жүйесінің өзгерістерінен шартты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 шартсыз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рефлекстер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әлсірейді, есте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сақтау қабілеті бұзылады.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Қарт адамдарда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жыныс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қалқанша, ұйқы бездерінің, гипофиздің, бүйрек үсті бездерінің, айырша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бездің гормонөндіру қабілеттілігі төмендейді.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259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Қартаю кезінде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жүректің жиырылу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күші кемиді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қан айналу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көлемі азаяды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Шеткі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тіндердегі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қан қылтамырларының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капиллярлары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қабырғалары қалыңдап кетуінен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газ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алмасу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бұзылады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Бұл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гипоксия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ауруының дамуына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әкеледі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Қан тамырларының серпімділігі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азайып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оларда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атеросклероз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дамиды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Адамның жасы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ұлғаюына байланысты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жүрек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пен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тамырларының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жүйкелік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гуморалдық реттеулері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өзгереді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Картинки по запросу атеросклероз леч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14818"/>
            <a:ext cx="3143272" cy="2428892"/>
          </a:xfrm>
          <a:prstGeom prst="rect">
            <a:avLst/>
          </a:prstGeom>
          <a:noFill/>
        </p:spPr>
      </p:pic>
      <p:pic>
        <p:nvPicPr>
          <p:cNvPr id="5" name="Picture 4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4143380"/>
            <a:ext cx="4000528" cy="2285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786842" cy="785794"/>
          </a:xfrm>
        </p:spPr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Қартаю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000504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мұның өзі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нуклеин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қышқылдары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(ДНҚ)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қызметінің бұзылуына байланысты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Кейінгі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жылдары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иммунитет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жүйесі бұзылған организмде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түзілген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антиденелер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бөгде заттарды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ғана емес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қалыпты клеткаларды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бұзып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жоятыны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анықталды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Қартаю кезінде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клеткалардағы энергетикалық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жылу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бөліну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процестер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өзгереді: тотықтырғыш ферменттердің белсенділігі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кемиді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митохондриялардың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саны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азаяды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Қартаюда тұқым қуалаушылық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факторы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үлкен рөл атқарады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Кейбір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адамдардың қалыптан тыс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ерте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қартаюы байқалады, мұны прогерий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атайды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Картинки по запросу прогер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643314"/>
            <a:ext cx="4643470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Картинки по запросу прогери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643314"/>
            <a:ext cx="3286148" cy="292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2596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Бұл сирек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кездесетін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тұқым қуалайтын синдромдар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кездерінде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байқалады.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Солардың бірі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Гетчинсон-Гильфорд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синдромы 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балалардың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аутосомдық-рецессивтік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жолмен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ұрпақтан ұрпаққа берілетін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ауруы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Бұл аурудың алғашқы көрінісі баланың бір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байқалып,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қарқынмен дамып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10 – 20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жүрек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инфарктысынан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өлімге әкеледі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Баланың бойы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өсуі баяулайды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шашы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ағарып, түсе бастайды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терісі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жұқарып, қатпарланып кетеді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Көз бұршағының бұлыңғырлануы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(катаракта),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өкпе эмфиземасы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қан тамырларының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атеросклерозы, т.б.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дамиды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Осындай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кәрілікке тән белгілердің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15 – 25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арасында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дамуы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Гетчинсон-Гильфорд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аталады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Картинки по запросу Гетчинсон-Гилфор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429125"/>
            <a:ext cx="2857520" cy="242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484" name="AutoShape 4" descr="Картинки по запросу Гетчинсон-Гилфор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Картинки по запросу Гетчинсон-Гилфор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92" name="Picture 12" descr="Картинки по запросу Гетчинсон-Гилфорд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4429132"/>
            <a:ext cx="2143140" cy="2428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94" name="Picture 14" descr="Картинки по запросу Гетчинсон-Гилфорд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4429132"/>
            <a:ext cx="3286148" cy="2428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446</Words>
  <Application>Microsoft Office PowerPoint</Application>
  <PresentationFormat>Экран (4:3)</PresentationFormat>
  <Paragraphs>49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Әл-Фараби атындағы Қазақ Ұлттық Университеті Биология және биотехнология факультеті Биофизика және биомедицина кафедрасы</vt:lpstr>
      <vt:lpstr>Слайд 2</vt:lpstr>
      <vt:lpstr>Слайд 3</vt:lpstr>
      <vt:lpstr>Слайд 4</vt:lpstr>
      <vt:lpstr>Слайд 5</vt:lpstr>
      <vt:lpstr>Слайд 6</vt:lpstr>
      <vt:lpstr>Қартаю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Қорытынды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Айжан</dc:creator>
  <cp:lastModifiedBy>admin</cp:lastModifiedBy>
  <cp:revision>23</cp:revision>
  <dcterms:created xsi:type="dcterms:W3CDTF">2017-01-27T19:55:25Z</dcterms:created>
  <dcterms:modified xsi:type="dcterms:W3CDTF">2020-09-13T09:15:37Z</dcterms:modified>
</cp:coreProperties>
</file>